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21674138" cy="12192000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0E0EBF4A-6EB1-4750-93B4-DE4A697C4FF5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9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8D0-FD84-48A1-9CFA-71A0F2E3D114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ABB-2C58-4E78-9E61-21BA90F7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19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8D0-FD84-48A1-9CFA-71A0F2E3D114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ABB-2C58-4E78-9E61-21BA90F7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28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8D0-FD84-48A1-9CFA-71A0F2E3D114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ABB-2C58-4E78-9E61-21BA90F7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7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8D0-FD84-48A1-9CFA-71A0F2E3D114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ABB-2C58-4E78-9E61-21BA90F7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15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82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82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8D0-FD84-48A1-9CFA-71A0F2E3D114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ABB-2C58-4E78-9E61-21BA90F7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25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8D0-FD84-48A1-9CFA-71A0F2E3D114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ABB-2C58-4E78-9E61-21BA90F7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51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8D0-FD84-48A1-9CFA-71A0F2E3D114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ABB-2C58-4E78-9E61-21BA90F7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78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8D0-FD84-48A1-9CFA-71A0F2E3D114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ABB-2C58-4E78-9E61-21BA90F7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2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8D0-FD84-48A1-9CFA-71A0F2E3D114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ABB-2C58-4E78-9E61-21BA90F7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9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8D0-FD84-48A1-9CFA-71A0F2E3D114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ABB-2C58-4E78-9E61-21BA90F7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19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D8D0-FD84-48A1-9CFA-71A0F2E3D114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7ABB-2C58-4E78-9E61-21BA90F7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10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E6D8D0-FD84-48A1-9CFA-71A0F2E3D114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887ABB-2C58-4E78-9E61-21BA90F7A23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 descr="一張含有 文字, 螢幕擷取畫面, 圖形, 字型 的圖片&#10;&#10;自動產生的描述">
            <a:extLst>
              <a:ext uri="{FF2B5EF4-FFF2-40B4-BE49-F238E27FC236}">
                <a16:creationId xmlns:a16="http://schemas.microsoft.com/office/drawing/2014/main" id="{62013E51-C415-BF0F-E6E2-247648DC3AA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376" y="0"/>
            <a:ext cx="2960825" cy="12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7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C8E8D38-1A91-8C98-839A-84C831D4F0B2}"/>
              </a:ext>
            </a:extLst>
          </p:cNvPr>
          <p:cNvSpPr/>
          <p:nvPr/>
        </p:nvSpPr>
        <p:spPr>
          <a:xfrm>
            <a:off x="0" y="0"/>
            <a:ext cx="21674138" cy="2187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7A0A781-A41B-29B0-4CBD-62054C614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187494"/>
            <a:ext cx="21694787" cy="632764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3F0048F-F762-1088-D137-EDD5B214D85C}"/>
              </a:ext>
            </a:extLst>
          </p:cNvPr>
          <p:cNvSpPr txBox="1"/>
          <p:nvPr/>
        </p:nvSpPr>
        <p:spPr>
          <a:xfrm>
            <a:off x="616730" y="278803"/>
            <a:ext cx="1222144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zh-TW" sz="3200" b="1" kern="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指導單位</a:t>
            </a:r>
            <a:r>
              <a:rPr lang="zh-TW" altLang="zh-TW" sz="3200" kern="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：經濟部中小及新創企業署</a:t>
            </a:r>
          </a:p>
          <a:p>
            <a:pPr>
              <a:spcBef>
                <a:spcPts val="600"/>
              </a:spcBef>
            </a:pPr>
            <a:r>
              <a:rPr lang="zh-TW" altLang="zh-TW" sz="3200" b="1" kern="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執行單位</a:t>
            </a:r>
            <a:r>
              <a:rPr lang="zh-TW" altLang="zh-TW" sz="3200" kern="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：財團法人工業技術研究院、中華民國全國工業總會</a:t>
            </a:r>
          </a:p>
          <a:p>
            <a:pPr>
              <a:spcBef>
                <a:spcPts val="600"/>
              </a:spcBef>
            </a:pPr>
            <a:r>
              <a:rPr lang="zh-TW" altLang="zh-TW" sz="3200" b="1" kern="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協辦單位</a:t>
            </a:r>
            <a:r>
              <a:rPr lang="zh-TW" altLang="zh-TW" sz="3200" kern="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：台灣化學產業協會、優勝新能源再生科技股份有限公司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98327CF-065F-FAB4-F307-35BAD8DDFEBD}"/>
              </a:ext>
            </a:extLst>
          </p:cNvPr>
          <p:cNvSpPr txBox="1"/>
          <p:nvPr/>
        </p:nvSpPr>
        <p:spPr>
          <a:xfrm>
            <a:off x="616730" y="9096903"/>
            <a:ext cx="20542486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zh-TW" altLang="zh-TW" sz="3200" b="1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課程名稱</a:t>
            </a:r>
            <a:r>
              <a:rPr lang="zh-TW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：中小企業綠色轉型</a:t>
            </a:r>
            <a:r>
              <a:rPr lang="en-US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-</a:t>
            </a:r>
            <a:r>
              <a:rPr lang="zh-TW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淨零碳排放實踐之路</a:t>
            </a:r>
          </a:p>
          <a:p>
            <a:pPr>
              <a:spcBef>
                <a:spcPts val="700"/>
              </a:spcBef>
            </a:pPr>
            <a:r>
              <a:rPr lang="zh-TW" altLang="zh-TW" sz="3200" b="1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目標企業</a:t>
            </a:r>
            <a:r>
              <a:rPr lang="zh-TW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：中小企業</a:t>
            </a:r>
          </a:p>
          <a:p>
            <a:pPr>
              <a:spcBef>
                <a:spcPts val="700"/>
              </a:spcBef>
            </a:pPr>
            <a:r>
              <a:rPr lang="zh-TW" altLang="zh-TW" sz="3200" b="1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課程時間</a:t>
            </a:r>
            <a:r>
              <a:rPr lang="zh-TW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：</a:t>
            </a:r>
            <a:r>
              <a:rPr lang="en-US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2024</a:t>
            </a:r>
            <a:r>
              <a:rPr lang="zh-TW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年</a:t>
            </a:r>
            <a:r>
              <a:rPr lang="en-US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09</a:t>
            </a:r>
            <a:r>
              <a:rPr lang="zh-TW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月</a:t>
            </a:r>
            <a:r>
              <a:rPr lang="en-US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24</a:t>
            </a:r>
            <a:r>
              <a:rPr lang="zh-TW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日（星期二）</a:t>
            </a:r>
            <a:r>
              <a:rPr lang="en-US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10:00~16:50</a:t>
            </a:r>
            <a:endParaRPr lang="zh-TW" altLang="zh-TW" sz="3200" kern="100" dirty="0">
              <a:latin typeface="Microsoft YaHei UI" panose="020B0503020204020204" pitchFamily="34" charset="-122"/>
              <a:ea typeface="Microsoft YaHei UI" panose="020B0503020204020204" pitchFamily="34" charset="-122"/>
              <a:cs typeface="Mangal" panose="02040503050203030202" pitchFamily="18" charset="0"/>
            </a:endParaRPr>
          </a:p>
          <a:p>
            <a:pPr>
              <a:spcBef>
                <a:spcPts val="700"/>
              </a:spcBef>
            </a:pPr>
            <a:r>
              <a:rPr lang="zh-TW" altLang="zh-TW" sz="3200" b="1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課程地點</a:t>
            </a:r>
            <a:r>
              <a:rPr lang="zh-TW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：實體：優勝新能源再生科技</a:t>
            </a:r>
            <a:r>
              <a:rPr lang="en-US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 (</a:t>
            </a:r>
            <a:r>
              <a:rPr lang="zh-TW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桃園市蘆竹區榮安路</a:t>
            </a:r>
            <a:r>
              <a:rPr lang="en-US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6</a:t>
            </a:r>
            <a:r>
              <a:rPr lang="zh-TW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巷</a:t>
            </a:r>
            <a:r>
              <a:rPr lang="en-US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82</a:t>
            </a:r>
            <a:r>
              <a:rPr lang="zh-TW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號</a:t>
            </a:r>
            <a:r>
              <a:rPr lang="en-US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) (</a:t>
            </a:r>
            <a:r>
              <a:rPr lang="zh-TW" altLang="en-US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實體名額有限，同步開放線上</a:t>
            </a:r>
            <a:r>
              <a:rPr lang="en-US" altLang="zh-TW" sz="3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)</a:t>
            </a:r>
            <a:endParaRPr lang="zh-TW" altLang="zh-TW" sz="3200" kern="100" dirty="0">
              <a:latin typeface="Microsoft YaHei UI" panose="020B0503020204020204" pitchFamily="34" charset="-122"/>
              <a:ea typeface="Microsoft YaHei U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6A7A0CD-B0EE-1778-68FF-E415BE13CD64}"/>
              </a:ext>
            </a:extLst>
          </p:cNvPr>
          <p:cNvSpPr txBox="1"/>
          <p:nvPr/>
        </p:nvSpPr>
        <p:spPr>
          <a:xfrm>
            <a:off x="12838176" y="739384"/>
            <a:ext cx="8658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kern="100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歡迎報名，請掃描以下</a:t>
            </a:r>
            <a:endParaRPr lang="en-US" altLang="zh-TW" sz="4000" b="1" kern="100" dirty="0">
              <a:solidFill>
                <a:srgbClr val="C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Mangal" panose="02040503050203030202" pitchFamily="18" charset="0"/>
            </a:endParaRPr>
          </a:p>
          <a:p>
            <a:r>
              <a:rPr lang="en-US" altLang="zh-TW" sz="4000" b="1" kern="100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QR CODE</a:t>
            </a:r>
            <a:r>
              <a:rPr lang="zh-TW" altLang="en-US" sz="4000" b="1" kern="100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angal" panose="02040503050203030202" pitchFamily="18" charset="0"/>
              </a:rPr>
              <a:t>，或上協會官網首頁查詢</a:t>
            </a:r>
          </a:p>
        </p:txBody>
      </p:sp>
      <p:pic>
        <p:nvPicPr>
          <p:cNvPr id="13" name="圖片 12" descr="一張含有 文字, 螢幕擷取畫面, 圖形, 字型 的圖片&#10;&#10;自動產生的描述">
            <a:extLst>
              <a:ext uri="{FF2B5EF4-FFF2-40B4-BE49-F238E27FC236}">
                <a16:creationId xmlns:a16="http://schemas.microsoft.com/office/drawing/2014/main" id="{68FD187F-6C91-1FFA-68C7-607B9A350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679" y="33622"/>
            <a:ext cx="2869495" cy="11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1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85080E3-1BE1-5D7B-65F9-3C9F36E95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79781"/>
              </p:ext>
            </p:extLst>
          </p:nvPr>
        </p:nvGraphicFramePr>
        <p:xfrm>
          <a:off x="3192311" y="569999"/>
          <a:ext cx="15289515" cy="1105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472">
                  <a:extLst>
                    <a:ext uri="{9D8B030D-6E8A-4147-A177-3AD203B41FA5}">
                      <a16:colId xmlns:a16="http://schemas.microsoft.com/office/drawing/2014/main" val="504892411"/>
                    </a:ext>
                  </a:extLst>
                </a:gridCol>
                <a:gridCol w="5248268">
                  <a:extLst>
                    <a:ext uri="{9D8B030D-6E8A-4147-A177-3AD203B41FA5}">
                      <a16:colId xmlns:a16="http://schemas.microsoft.com/office/drawing/2014/main" val="834238481"/>
                    </a:ext>
                  </a:extLst>
                </a:gridCol>
                <a:gridCol w="4995815">
                  <a:extLst>
                    <a:ext uri="{9D8B030D-6E8A-4147-A177-3AD203B41FA5}">
                      <a16:colId xmlns:a16="http://schemas.microsoft.com/office/drawing/2014/main" val="490975992"/>
                    </a:ext>
                  </a:extLst>
                </a:gridCol>
                <a:gridCol w="2706960">
                  <a:extLst>
                    <a:ext uri="{9D8B030D-6E8A-4147-A177-3AD203B41FA5}">
                      <a16:colId xmlns:a16="http://schemas.microsoft.com/office/drawing/2014/main" val="1643312754"/>
                    </a:ext>
                  </a:extLst>
                </a:gridCol>
              </a:tblGrid>
              <a:tr h="509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時間</a:t>
                      </a:r>
                      <a:endParaRPr lang="zh-TW" sz="2800" kern="100" dirty="0"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課程內容</a:t>
                      </a:r>
                      <a:endParaRPr lang="zh-TW" sz="2800" kern="100" dirty="0"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授課講師</a:t>
                      </a:r>
                      <a:endParaRPr lang="zh-TW" sz="2800" kern="100" dirty="0"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8129861"/>
                  </a:ext>
                </a:extLst>
              </a:tr>
              <a:tr h="5093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Microsoft JhengHei Light" panose="020B0304030504040204" pitchFamily="34" charset="-120"/>
                          <a:cs typeface="Arial" panose="020B0604020202020204" pitchFamily="34" charset="0"/>
                        </a:rPr>
                        <a:t>09:40-10:00</a:t>
                      </a:r>
                      <a:endParaRPr lang="zh-TW" sz="2800" kern="100" dirty="0">
                        <a:effectLst/>
                        <a:latin typeface="Arial" panose="020B0604020202020204" pitchFamily="34" charset="0"/>
                        <a:ea typeface="Microsoft JhengHei Light" panose="020B03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中小企業署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產服中心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370947"/>
                  </a:ext>
                </a:extLst>
              </a:tr>
              <a:tr h="52891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Microsoft JhengHei Light" panose="020B0304030504040204" pitchFamily="34" charset="-120"/>
                          <a:cs typeface="Arial" panose="020B0604020202020204" pitchFamily="34" charset="0"/>
                        </a:rPr>
                        <a:t>10:00-10:10</a:t>
                      </a:r>
                      <a:endParaRPr lang="zh-TW" sz="2800" kern="100" dirty="0">
                        <a:effectLst/>
                        <a:latin typeface="Arial" panose="020B0604020202020204" pitchFamily="34" charset="0"/>
                        <a:ea typeface="Microsoft JhengHei Light" panose="020B03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說明會開場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757944"/>
                  </a:ext>
                </a:extLst>
              </a:tr>
              <a:tr h="56049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Microsoft JhengHei Light" panose="020B0304030504040204" pitchFamily="34" charset="-120"/>
                          <a:cs typeface="Arial" panose="020B0604020202020204" pitchFamily="34" charset="0"/>
                        </a:rPr>
                        <a:t>10:10-11:00</a:t>
                      </a:r>
                      <a:endParaRPr lang="zh-TW" sz="2800" kern="100" dirty="0">
                        <a:effectLst/>
                        <a:latin typeface="Arial" panose="020B0604020202020204" pitchFamily="34" charset="0"/>
                        <a:ea typeface="Microsoft JhengHei Light" panose="020B03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產業減碳技術應用分享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2600"/>
                        </a:lnSpc>
                      </a:pP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36415"/>
                  </a:ext>
                </a:extLst>
              </a:tr>
              <a:tr h="42999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Microsoft JhengHei Light" panose="020B0304030504040204" pitchFamily="34" charset="-120"/>
                          <a:cs typeface="Arial" panose="020B0604020202020204" pitchFamily="34" charset="0"/>
                        </a:rPr>
                        <a:t>11:00-11:30</a:t>
                      </a:r>
                      <a:endParaRPr lang="zh-TW" sz="2800" kern="100" dirty="0">
                        <a:effectLst/>
                        <a:latin typeface="Arial" panose="020B0604020202020204" pitchFamily="34" charset="0"/>
                        <a:ea typeface="Microsoft JhengHei Light" panose="020B03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輔導資源分享及推廣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4246"/>
                  </a:ext>
                </a:extLst>
              </a:tr>
              <a:tr h="47297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Microsoft JhengHei Light" panose="020B0304030504040204" pitchFamily="34" charset="-120"/>
                          <a:cs typeface="Arial" panose="020B0604020202020204" pitchFamily="34" charset="0"/>
                        </a:rPr>
                        <a:t>11:30-12:00</a:t>
                      </a:r>
                      <a:endParaRPr lang="zh-TW" sz="2800" kern="100" dirty="0">
                        <a:effectLst/>
                        <a:latin typeface="Arial" panose="020B0604020202020204" pitchFamily="34" charset="0"/>
                        <a:ea typeface="Microsoft JhengHei Light" panose="020B03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減碳實務</a:t>
                      </a:r>
                      <a: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Q&amp;A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268702"/>
                  </a:ext>
                </a:extLst>
              </a:tr>
              <a:tr h="51598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Microsoft JhengHei Light" panose="020B0304030504040204" pitchFamily="34" charset="-120"/>
                          <a:cs typeface="Arial" panose="020B0604020202020204" pitchFamily="34" charset="0"/>
                        </a:rPr>
                        <a:t>12:00-13:00</a:t>
                      </a:r>
                      <a:endParaRPr lang="zh-TW" sz="2800" kern="100" dirty="0">
                        <a:effectLst/>
                        <a:latin typeface="Arial" panose="020B0604020202020204" pitchFamily="34" charset="0"/>
                        <a:ea typeface="Microsoft JhengHei Light" panose="020B03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午餐休息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00" dirty="0">
                          <a:effectLst/>
                          <a:highlight>
                            <a:srgbClr val="E8E8E8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kern="100" dirty="0">
                        <a:effectLst/>
                        <a:highlight>
                          <a:srgbClr val="E8E8E8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215516"/>
                  </a:ext>
                </a:extLst>
              </a:tr>
              <a:tr h="85993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Microsoft JhengHei Light" panose="020B0304030504040204" pitchFamily="34" charset="-120"/>
                          <a:cs typeface="Arial" panose="020B0604020202020204" pitchFamily="34" charset="0"/>
                        </a:rPr>
                        <a:t>13:00-13:10</a:t>
                      </a:r>
                      <a:endParaRPr lang="zh-TW" sz="2800" kern="100" dirty="0">
                        <a:effectLst/>
                        <a:latin typeface="Arial" panose="020B0604020202020204" pitchFamily="34" charset="0"/>
                        <a:ea typeface="Microsoft JhengHei Light" panose="020B03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課程開場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spc="-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台灣化學產業協會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592552"/>
                  </a:ext>
                </a:extLst>
              </a:tr>
              <a:tr h="201691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Microsoft JhengHei Light" panose="020B0304030504040204" pitchFamily="34" charset="-120"/>
                          <a:cs typeface="Arial" panose="020B0604020202020204" pitchFamily="34" charset="0"/>
                        </a:rPr>
                        <a:t>13:10-14:00</a:t>
                      </a:r>
                      <a:endParaRPr lang="zh-TW" sz="2800" kern="100" dirty="0">
                        <a:effectLst/>
                        <a:latin typeface="Arial" panose="020B0604020202020204" pitchFamily="34" charset="0"/>
                        <a:ea typeface="Microsoft JhengHei Light" panose="020B03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29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淨零排放趨勢科技與法規標準更新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ts val="29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理解淨零碳排放新趨勢及法規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ts val="29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更新全球淨零目標與政策框架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ts val="29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中小企業在減碳中的角色與挑戰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ts val="29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碳足跡導論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為何企業要關注產品碳足跡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工研院綠能所</a:t>
                      </a:r>
                      <a:b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蔡振球 總監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979672"/>
                  </a:ext>
                </a:extLst>
              </a:tr>
              <a:tr h="131930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Microsoft JhengHei Light" panose="020B0304030504040204" pitchFamily="34" charset="-120"/>
                          <a:cs typeface="Arial" panose="020B0604020202020204" pitchFamily="34" charset="0"/>
                        </a:rPr>
                        <a:t>14:00-15:00</a:t>
                      </a:r>
                      <a:endParaRPr lang="zh-TW" sz="2800" kern="100" dirty="0">
                        <a:effectLst/>
                        <a:latin typeface="Arial" panose="020B0604020202020204" pitchFamily="34" charset="0"/>
                        <a:ea typeface="Microsoft JhengHei Light" panose="020B03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29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碳足跡計算與管理歷程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ts val="29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企業減碳人才整備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碳盤查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碳足跡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數位工具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ts val="29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ISO 50001 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能源管理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企業減碳種子實務人才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750975"/>
                  </a:ext>
                </a:extLst>
              </a:tr>
              <a:tr h="160865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Microsoft JhengHei Light" panose="020B0304030504040204" pitchFamily="34" charset="-120"/>
                          <a:cs typeface="Arial" panose="020B0604020202020204" pitchFamily="34" charset="0"/>
                        </a:rPr>
                        <a:t>15:00-16:00</a:t>
                      </a:r>
                      <a:endParaRPr lang="zh-TW" sz="2800" kern="100" dirty="0">
                        <a:effectLst/>
                        <a:latin typeface="Arial" panose="020B0604020202020204" pitchFamily="34" charset="0"/>
                        <a:ea typeface="Microsoft JhengHei Light" panose="020B03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實施減碳計劃與企業技術實務交流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ts val="29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展開減碳行動計劃與策略制定方法 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ts val="29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以製造業為例分享企業減碳實務案例 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ts val="29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中小企業減碳常見技術解方 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086442"/>
                  </a:ext>
                </a:extLst>
              </a:tr>
              <a:tr h="171987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Microsoft JhengHei Light" panose="020B0304030504040204" pitchFamily="34" charset="-120"/>
                          <a:cs typeface="Arial" panose="020B0604020202020204" pitchFamily="34" charset="0"/>
                        </a:rPr>
                        <a:t>16:00-16:50</a:t>
                      </a:r>
                      <a:endParaRPr lang="zh-TW" sz="2800" kern="100" dirty="0">
                        <a:effectLst/>
                        <a:latin typeface="Arial" panose="020B0604020202020204" pitchFamily="34" charset="0"/>
                        <a:ea typeface="Microsoft JhengHei Light" panose="020B03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淨零解方暨減碳場域導覽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ts val="29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能源管理系統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(EMS)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ts val="29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碳足跡案例分享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ts val="29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優勝新能源場域導覽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減碳績優</a:t>
                      </a:r>
                      <a:b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實例企業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優勝新能源再生科技</a:t>
                      </a:r>
                      <a: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50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87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329</Words>
  <Application>Microsoft Office PowerPoint</Application>
  <PresentationFormat>自訂</PresentationFormat>
  <Paragraphs>53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Microsoft JhengHei Light</vt:lpstr>
      <vt:lpstr>Microsoft YaHei UI</vt:lpstr>
      <vt:lpstr>微軟正黑體</vt:lpstr>
      <vt:lpstr>Aptos</vt:lpstr>
      <vt:lpstr>Aptos Display</vt:lpstr>
      <vt:lpstr>Arial</vt:lpstr>
      <vt:lpstr>Wingdings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TCIA秘書處_Jii YJ</dc:creator>
  <cp:lastModifiedBy>TCIA秘書處_Jii YJ</cp:lastModifiedBy>
  <cp:revision>11</cp:revision>
  <cp:lastPrinted>2024-09-05T03:27:12Z</cp:lastPrinted>
  <dcterms:created xsi:type="dcterms:W3CDTF">2024-08-26T14:20:37Z</dcterms:created>
  <dcterms:modified xsi:type="dcterms:W3CDTF">2024-09-05T04:55:06Z</dcterms:modified>
</cp:coreProperties>
</file>